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notesMasterIdLst>
    <p:notesMasterId r:id="rId7"/>
  </p:notesMasterIdLst>
  <p:handoutMasterIdLst>
    <p:handoutMasterId r:id="rId8"/>
  </p:handoutMasterIdLst>
  <p:sldIdLst>
    <p:sldId id="256" r:id="rId2"/>
    <p:sldId id="324" r:id="rId3"/>
    <p:sldId id="340" r:id="rId4"/>
    <p:sldId id="339" r:id="rId5"/>
    <p:sldId id="301" r:id="rId6"/>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6A278"/>
    <a:srgbClr val="E3E2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27" autoAdjust="0"/>
  </p:normalViewPr>
  <p:slideViewPr>
    <p:cSldViewPr>
      <p:cViewPr varScale="1">
        <p:scale>
          <a:sx n="80" d="100"/>
          <a:sy n="80" d="100"/>
        </p:scale>
        <p:origin x="1626"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pt-PT" smtClean="0"/>
              <a:t>ISEG</a:t>
            </a:r>
            <a:endParaRPr lang="pt-P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F3DE06-39F5-4F17-AA5A-9AB770BE55A5}" type="datetimeFigureOut">
              <a:rPr lang="pt-PT" smtClean="0"/>
              <a:pPr/>
              <a:t>21-03-2014</a:t>
            </a:fld>
            <a:endParaRPr lang="pt-P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pt-PT" dirty="0" smtClean="0"/>
              <a:t>Pós-Graduação Gestão de projetos</a:t>
            </a:r>
            <a:endParaRPr lang="pt-PT"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AED538-085F-4598-B62B-4AA83B3BDD48}" type="slidenum">
              <a:rPr lang="pt-PT" smtClean="0"/>
              <a:pPr/>
              <a:t>‹#›</a:t>
            </a:fld>
            <a:endParaRPr lang="pt-PT"/>
          </a:p>
        </p:txBody>
      </p:sp>
    </p:spTree>
    <p:extLst>
      <p:ext uri="{BB962C8B-B14F-4D97-AF65-F5344CB8AC3E}">
        <p14:creationId xmlns:p14="http://schemas.microsoft.com/office/powerpoint/2010/main" val="219581521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pt-PT" smtClean="0"/>
              <a:t>ISEG</a:t>
            </a:r>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01098-409F-41C9-AAB8-C72EDF89E3CD}" type="datetimeFigureOut">
              <a:rPr lang="pt-PT" smtClean="0"/>
              <a:pPr/>
              <a:t>21-03-2014</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pt-PT" dirty="0" smtClean="0"/>
              <a:t>Pós-Graduação Gestão de projetos</a:t>
            </a:r>
            <a:endParaRPr lang="pt-P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9C66C-F6D0-48E2-AD04-EFC03A3919A6}" type="slidenum">
              <a:rPr lang="pt-PT" smtClean="0"/>
              <a:pPr/>
              <a:t>‹#›</a:t>
            </a:fld>
            <a:endParaRPr lang="pt-PT"/>
          </a:p>
        </p:txBody>
      </p:sp>
    </p:spTree>
    <p:extLst>
      <p:ext uri="{BB962C8B-B14F-4D97-AF65-F5344CB8AC3E}">
        <p14:creationId xmlns:p14="http://schemas.microsoft.com/office/powerpoint/2010/main" val="159808279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smtClean="0"/>
          </a:p>
        </p:txBody>
      </p:sp>
      <p:sp>
        <p:nvSpPr>
          <p:cNvPr id="4" name="Slide Number Placeholder 3"/>
          <p:cNvSpPr>
            <a:spLocks noGrp="1"/>
          </p:cNvSpPr>
          <p:nvPr>
            <p:ph type="sldNum" sz="quarter" idx="10"/>
          </p:nvPr>
        </p:nvSpPr>
        <p:spPr/>
        <p:txBody>
          <a:bodyPr/>
          <a:lstStyle/>
          <a:p>
            <a:fld id="{B309C66C-F6D0-48E2-AD04-EFC03A3919A6}" type="slidenum">
              <a:rPr lang="pt-PT" smtClean="0"/>
              <a:pPr/>
              <a:t>1</a:t>
            </a:fld>
            <a:endParaRPr lang="pt-PT"/>
          </a:p>
        </p:txBody>
      </p:sp>
      <p:sp>
        <p:nvSpPr>
          <p:cNvPr id="5" name="Date Placeholder 4"/>
          <p:cNvSpPr>
            <a:spLocks noGrp="1"/>
          </p:cNvSpPr>
          <p:nvPr>
            <p:ph type="dt" idx="11"/>
          </p:nvPr>
        </p:nvSpPr>
        <p:spPr/>
        <p:txBody>
          <a:bodyPr/>
          <a:lstStyle/>
          <a:p>
            <a:fld id="{04401098-409F-41C9-AAB8-C72EDF89E3CD}" type="datetimeFigureOut">
              <a:rPr lang="pt-PT" smtClean="0"/>
              <a:pPr/>
              <a:t>21-03-2014</a:t>
            </a:fld>
            <a:endParaRPr lang="pt-PT"/>
          </a:p>
        </p:txBody>
      </p:sp>
      <p:sp>
        <p:nvSpPr>
          <p:cNvPr id="6" name="Footer Placeholder 5"/>
          <p:cNvSpPr>
            <a:spLocks noGrp="1"/>
          </p:cNvSpPr>
          <p:nvPr>
            <p:ph type="ftr" sz="quarter" idx="12"/>
          </p:nvPr>
        </p:nvSpPr>
        <p:spPr/>
        <p:txBody>
          <a:bodyPr/>
          <a:lstStyle/>
          <a:p>
            <a:r>
              <a:rPr lang="pt-PT" dirty="0" smtClean="0"/>
              <a:t>Pós-Graduação Gestão de projetos</a:t>
            </a:r>
            <a:endParaRPr lang="pt-PT" dirty="0"/>
          </a:p>
        </p:txBody>
      </p:sp>
      <p:sp>
        <p:nvSpPr>
          <p:cNvPr id="7" name="Header Placeholder 6"/>
          <p:cNvSpPr>
            <a:spLocks noGrp="1"/>
          </p:cNvSpPr>
          <p:nvPr>
            <p:ph type="hdr" sz="quarter" idx="13"/>
          </p:nvPr>
        </p:nvSpPr>
        <p:spPr/>
        <p:txBody>
          <a:bodyPr/>
          <a:lstStyle/>
          <a:p>
            <a:r>
              <a:rPr lang="pt-PT" smtClean="0"/>
              <a:t>ISEG</a:t>
            </a:r>
            <a:endParaRPr lang="pt-PT"/>
          </a:p>
        </p:txBody>
      </p:sp>
    </p:spTree>
    <p:extLst>
      <p:ext uri="{BB962C8B-B14F-4D97-AF65-F5344CB8AC3E}">
        <p14:creationId xmlns:p14="http://schemas.microsoft.com/office/powerpoint/2010/main" val="2950573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B309C66C-F6D0-48E2-AD04-EFC03A3919A6}" type="slidenum">
              <a:rPr lang="pt-PT" smtClean="0"/>
              <a:pPr/>
              <a:t>2</a:t>
            </a:fld>
            <a:endParaRPr lang="pt-PT"/>
          </a:p>
        </p:txBody>
      </p:sp>
      <p:sp>
        <p:nvSpPr>
          <p:cNvPr id="5" name="Date Placeholder 4"/>
          <p:cNvSpPr>
            <a:spLocks noGrp="1"/>
          </p:cNvSpPr>
          <p:nvPr>
            <p:ph type="dt" idx="11"/>
          </p:nvPr>
        </p:nvSpPr>
        <p:spPr/>
        <p:txBody>
          <a:bodyPr/>
          <a:lstStyle/>
          <a:p>
            <a:fld id="{04401098-409F-41C9-AAB8-C72EDF89E3CD}" type="datetimeFigureOut">
              <a:rPr lang="pt-PT" smtClean="0"/>
              <a:pPr/>
              <a:t>21-03-2014</a:t>
            </a:fld>
            <a:endParaRPr lang="pt-PT"/>
          </a:p>
        </p:txBody>
      </p:sp>
      <p:sp>
        <p:nvSpPr>
          <p:cNvPr id="6" name="Footer Placeholder 5"/>
          <p:cNvSpPr>
            <a:spLocks noGrp="1"/>
          </p:cNvSpPr>
          <p:nvPr>
            <p:ph type="ftr" sz="quarter" idx="12"/>
          </p:nvPr>
        </p:nvSpPr>
        <p:spPr/>
        <p:txBody>
          <a:bodyPr/>
          <a:lstStyle/>
          <a:p>
            <a:r>
              <a:rPr lang="pt-PT" dirty="0" smtClean="0"/>
              <a:t>Pós-Graduação Gestão de projetos</a:t>
            </a:r>
            <a:endParaRPr lang="pt-PT" dirty="0"/>
          </a:p>
        </p:txBody>
      </p:sp>
      <p:sp>
        <p:nvSpPr>
          <p:cNvPr id="7" name="Header Placeholder 6"/>
          <p:cNvSpPr>
            <a:spLocks noGrp="1"/>
          </p:cNvSpPr>
          <p:nvPr>
            <p:ph type="hdr" sz="quarter" idx="13"/>
          </p:nvPr>
        </p:nvSpPr>
        <p:spPr/>
        <p:txBody>
          <a:bodyPr/>
          <a:lstStyle/>
          <a:p>
            <a:r>
              <a:rPr lang="pt-PT" smtClean="0"/>
              <a:t>ISEG</a:t>
            </a:r>
            <a:endParaRPr lang="pt-PT"/>
          </a:p>
        </p:txBody>
      </p:sp>
    </p:spTree>
    <p:extLst>
      <p:ext uri="{BB962C8B-B14F-4D97-AF65-F5344CB8AC3E}">
        <p14:creationId xmlns:p14="http://schemas.microsoft.com/office/powerpoint/2010/main" val="2621103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B309C66C-F6D0-48E2-AD04-EFC03A3919A6}" type="slidenum">
              <a:rPr lang="pt-PT" smtClean="0"/>
              <a:pPr/>
              <a:t>4</a:t>
            </a:fld>
            <a:endParaRPr lang="pt-PT"/>
          </a:p>
        </p:txBody>
      </p:sp>
      <p:sp>
        <p:nvSpPr>
          <p:cNvPr id="5" name="Date Placeholder 4"/>
          <p:cNvSpPr>
            <a:spLocks noGrp="1"/>
          </p:cNvSpPr>
          <p:nvPr>
            <p:ph type="dt" idx="11"/>
          </p:nvPr>
        </p:nvSpPr>
        <p:spPr/>
        <p:txBody>
          <a:bodyPr/>
          <a:lstStyle/>
          <a:p>
            <a:fld id="{2F333B72-E266-4E8A-82A1-F94FA30959E9}" type="datetime1">
              <a:rPr lang="pt-PT" smtClean="0"/>
              <a:t>21-03-2014</a:t>
            </a:fld>
            <a:endParaRPr lang="pt-PT"/>
          </a:p>
        </p:txBody>
      </p:sp>
      <p:sp>
        <p:nvSpPr>
          <p:cNvPr id="6" name="Footer Placeholder 5"/>
          <p:cNvSpPr>
            <a:spLocks noGrp="1"/>
          </p:cNvSpPr>
          <p:nvPr>
            <p:ph type="ftr" sz="quarter" idx="12"/>
          </p:nvPr>
        </p:nvSpPr>
        <p:spPr/>
        <p:txBody>
          <a:bodyPr/>
          <a:lstStyle/>
          <a:p>
            <a:r>
              <a:rPr lang="pt-PT" dirty="0" smtClean="0"/>
              <a:t>Pós-Graduação Gestão de projetos</a:t>
            </a:r>
            <a:endParaRPr lang="pt-PT" dirty="0"/>
          </a:p>
        </p:txBody>
      </p:sp>
      <p:sp>
        <p:nvSpPr>
          <p:cNvPr id="7" name="Header Placeholder 6"/>
          <p:cNvSpPr>
            <a:spLocks noGrp="1"/>
          </p:cNvSpPr>
          <p:nvPr>
            <p:ph type="hdr" sz="quarter" idx="13"/>
          </p:nvPr>
        </p:nvSpPr>
        <p:spPr/>
        <p:txBody>
          <a:bodyPr/>
          <a:lstStyle/>
          <a:p>
            <a:r>
              <a:rPr lang="pt-PT" smtClean="0"/>
              <a:t>ISEG</a:t>
            </a:r>
            <a:endParaRPr lang="pt-PT"/>
          </a:p>
        </p:txBody>
      </p:sp>
    </p:spTree>
    <p:extLst>
      <p:ext uri="{BB962C8B-B14F-4D97-AF65-F5344CB8AC3E}">
        <p14:creationId xmlns:p14="http://schemas.microsoft.com/office/powerpoint/2010/main" val="796264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B309C66C-F6D0-48E2-AD04-EFC03A3919A6}" type="slidenum">
              <a:rPr lang="pt-PT" smtClean="0"/>
              <a:pPr/>
              <a:t>5</a:t>
            </a:fld>
            <a:endParaRPr lang="pt-PT"/>
          </a:p>
        </p:txBody>
      </p:sp>
      <p:sp>
        <p:nvSpPr>
          <p:cNvPr id="5" name="Date Placeholder 4"/>
          <p:cNvSpPr>
            <a:spLocks noGrp="1"/>
          </p:cNvSpPr>
          <p:nvPr>
            <p:ph type="dt" idx="11"/>
          </p:nvPr>
        </p:nvSpPr>
        <p:spPr/>
        <p:txBody>
          <a:bodyPr/>
          <a:lstStyle/>
          <a:p>
            <a:fld id="{04401098-409F-41C9-AAB8-C72EDF89E3CD}" type="datetimeFigureOut">
              <a:rPr lang="pt-PT" smtClean="0"/>
              <a:pPr/>
              <a:t>21-03-2014</a:t>
            </a:fld>
            <a:endParaRPr lang="pt-PT"/>
          </a:p>
        </p:txBody>
      </p:sp>
      <p:sp>
        <p:nvSpPr>
          <p:cNvPr id="6" name="Footer Placeholder 5"/>
          <p:cNvSpPr>
            <a:spLocks noGrp="1"/>
          </p:cNvSpPr>
          <p:nvPr>
            <p:ph type="ftr" sz="quarter" idx="12"/>
          </p:nvPr>
        </p:nvSpPr>
        <p:spPr/>
        <p:txBody>
          <a:bodyPr/>
          <a:lstStyle/>
          <a:p>
            <a:r>
              <a:rPr lang="pt-PT" dirty="0" smtClean="0"/>
              <a:t>Pós-Graduação Gestão de projetos</a:t>
            </a:r>
            <a:endParaRPr lang="pt-PT" dirty="0"/>
          </a:p>
        </p:txBody>
      </p:sp>
      <p:sp>
        <p:nvSpPr>
          <p:cNvPr id="7" name="Header Placeholder 6"/>
          <p:cNvSpPr>
            <a:spLocks noGrp="1"/>
          </p:cNvSpPr>
          <p:nvPr>
            <p:ph type="hdr" sz="quarter" idx="13"/>
          </p:nvPr>
        </p:nvSpPr>
        <p:spPr/>
        <p:txBody>
          <a:bodyPr/>
          <a:lstStyle/>
          <a:p>
            <a:r>
              <a:rPr lang="pt-PT" smtClean="0"/>
              <a:t>ISEG</a:t>
            </a:r>
            <a:endParaRPr lang="pt-PT"/>
          </a:p>
        </p:txBody>
      </p:sp>
    </p:spTree>
    <p:extLst>
      <p:ext uri="{BB962C8B-B14F-4D97-AF65-F5344CB8AC3E}">
        <p14:creationId xmlns:p14="http://schemas.microsoft.com/office/powerpoint/2010/main" val="2002573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extBox 7"/>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09567"/>
            <a:ext cx="2286000" cy="60483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371600"/>
            <a:ext cx="7620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8" name="TextBox 7"/>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
        <p:nvSpPr>
          <p:cNvPr id="9" name="Title 1"/>
          <p:cNvSpPr>
            <a:spLocks noGrp="1"/>
          </p:cNvSpPr>
          <p:nvPr>
            <p:ph type="title"/>
          </p:nvPr>
        </p:nvSpPr>
        <p:spPr>
          <a:xfrm>
            <a:off x="1021772" y="179388"/>
            <a:ext cx="7055427" cy="963612"/>
          </a:xfrm>
        </p:spPr>
        <p:txBody>
          <a:bodyPr/>
          <a:lstStyle>
            <a:lvl1pPr>
              <a:defRPr sz="4400"/>
            </a:lvl1p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8" name="TextBox 7"/>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0"/>
            <a:ext cx="2298713" cy="602593"/>
          </a:xfrm>
          <a:prstGeom prst="rect">
            <a:avLst/>
          </a:prstGeom>
        </p:spPr>
      </p:pic>
      <p:sp>
        <p:nvSpPr>
          <p:cNvPr id="11" name="TextBox 10"/>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1"/>
          <p:cNvSpPr>
            <a:spLocks noGrp="1"/>
          </p:cNvSpPr>
          <p:nvPr>
            <p:ph type="title"/>
          </p:nvPr>
        </p:nvSpPr>
        <p:spPr>
          <a:xfrm>
            <a:off x="1021772" y="274638"/>
            <a:ext cx="7055427" cy="704593"/>
          </a:xfrm>
        </p:spPr>
        <p:txBody>
          <a:bodyPr/>
          <a:lstStyle/>
          <a:p>
            <a:r>
              <a:rPr lang="en-US" smtClean="0"/>
              <a:t>Click to edit Master title style</a:t>
            </a:r>
            <a:endParaRPr lang="en-US"/>
          </a:p>
        </p:txBody>
      </p:sp>
      <p:sp>
        <p:nvSpPr>
          <p:cNvPr id="11" name="Content Placeholder 2"/>
          <p:cNvSpPr>
            <a:spLocks noGrp="1"/>
          </p:cNvSpPr>
          <p:nvPr>
            <p:ph idx="1"/>
          </p:nvPr>
        </p:nvSpPr>
        <p:spPr>
          <a:xfrm>
            <a:off x="304800" y="12954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4" name="TextBox 13"/>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1"/>
          <p:cNvSpPr>
            <a:spLocks noGrp="1"/>
          </p:cNvSpPr>
          <p:nvPr>
            <p:ph type="title"/>
          </p:nvPr>
        </p:nvSpPr>
        <p:spPr>
          <a:xfrm>
            <a:off x="1021772" y="274638"/>
            <a:ext cx="7055427" cy="704593"/>
          </a:xfrm>
        </p:spPr>
        <p:txBody>
          <a:bodyPr/>
          <a:lstStyle/>
          <a:p>
            <a:r>
              <a:rPr lang="en-US" smtClean="0"/>
              <a:t>Click to edit Master title style</a:t>
            </a:r>
            <a:endParaRPr lang="en-US"/>
          </a:p>
        </p:txBody>
      </p:sp>
      <p:sp>
        <p:nvSpPr>
          <p:cNvPr id="9" name="Content Placeholder 2"/>
          <p:cNvSpPr>
            <a:spLocks noGrp="1"/>
          </p:cNvSpPr>
          <p:nvPr>
            <p:ph sz="half" idx="1"/>
          </p:nvPr>
        </p:nvSpPr>
        <p:spPr>
          <a:xfrm>
            <a:off x="228600" y="1295400"/>
            <a:ext cx="3829050" cy="48310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2"/>
          </p:nvPr>
        </p:nvSpPr>
        <p:spPr>
          <a:xfrm>
            <a:off x="4267200" y="1295400"/>
            <a:ext cx="3810000" cy="48310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3" name="TextBox 12"/>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1"/>
          <p:cNvSpPr>
            <a:spLocks noGrp="1"/>
          </p:cNvSpPr>
          <p:nvPr>
            <p:ph type="title"/>
          </p:nvPr>
        </p:nvSpPr>
        <p:spPr>
          <a:xfrm>
            <a:off x="1021772" y="274638"/>
            <a:ext cx="7055427" cy="704593"/>
          </a:xfrm>
        </p:spPr>
        <p:txBody>
          <a:bodyPr/>
          <a:lstStyle>
            <a:lvl1pPr>
              <a:defRPr/>
            </a:lvl1pPr>
          </a:lstStyle>
          <a:p>
            <a:r>
              <a:rPr lang="en-US" smtClean="0"/>
              <a:t>Click to edit Master title style</a:t>
            </a:r>
            <a:endParaRPr lang="en-US"/>
          </a:p>
        </p:txBody>
      </p:sp>
      <p:sp>
        <p:nvSpPr>
          <p:cNvPr id="11" name="Text Placeholder 2"/>
          <p:cNvSpPr>
            <a:spLocks noGrp="1"/>
          </p:cNvSpPr>
          <p:nvPr>
            <p:ph type="body" idx="1"/>
          </p:nvPr>
        </p:nvSpPr>
        <p:spPr>
          <a:xfrm>
            <a:off x="228600" y="1341438"/>
            <a:ext cx="38100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228600" y="1981200"/>
            <a:ext cx="3810000"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4267200" y="1331025"/>
            <a:ext cx="38100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4267200" y="1981200"/>
            <a:ext cx="3810000"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7" name="TextBox 16"/>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1"/>
          <p:cNvSpPr>
            <a:spLocks noGrp="1"/>
          </p:cNvSpPr>
          <p:nvPr>
            <p:ph type="title"/>
          </p:nvPr>
        </p:nvSpPr>
        <p:spPr>
          <a:xfrm>
            <a:off x="1021772" y="274638"/>
            <a:ext cx="7055427" cy="704593"/>
          </a:xfrm>
        </p:spPr>
        <p:txBody>
          <a:bodyPr/>
          <a:lstStyle/>
          <a:p>
            <a:r>
              <a:rPr lang="en-US" smtClean="0"/>
              <a:t>Click to edit Master title style</a:t>
            </a: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9" name="TextBox 8"/>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10"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4" name="TextBox 13"/>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1"/>
          <p:cNvSpPr>
            <a:spLocks noGrp="1"/>
          </p:cNvSpPr>
          <p:nvPr>
            <p:ph type="title"/>
          </p:nvPr>
        </p:nvSpPr>
        <p:spPr>
          <a:xfrm>
            <a:off x="1021772" y="274638"/>
            <a:ext cx="7055427" cy="704593"/>
          </a:xfrm>
        </p:spPr>
        <p:txBody>
          <a:bodyPr/>
          <a:lstStyle/>
          <a:p>
            <a:r>
              <a:rPr lang="en-US" smtClean="0"/>
              <a:t>Click to edit Master title style</a:t>
            </a:r>
            <a:endParaRPr lang="en-US"/>
          </a:p>
        </p:txBody>
      </p:sp>
      <p:sp>
        <p:nvSpPr>
          <p:cNvPr id="8" name="Vertical Text Placeholder 2"/>
          <p:cNvSpPr>
            <a:spLocks noGrp="1"/>
          </p:cNvSpPr>
          <p:nvPr>
            <p:ph type="body" orient="vert" idx="1"/>
          </p:nvPr>
        </p:nvSpPr>
        <p:spPr>
          <a:xfrm>
            <a:off x="304800" y="1295400"/>
            <a:ext cx="77724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1" name="TextBox 10"/>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8"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1" name="TextBox 10"/>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1772" y="179388"/>
            <a:ext cx="7055427" cy="963612"/>
          </a:xfrm>
        </p:spPr>
        <p:txBody>
          <a:bodyPr/>
          <a:lstStyle>
            <a:lvl1pPr>
              <a:defRPr sz="4400"/>
            </a:lvl1pPr>
          </a:lstStyle>
          <a:p>
            <a:r>
              <a:rPr lang="en-US" smtClean="0"/>
              <a:t>Click to edit Master title style</a:t>
            </a:r>
            <a:endParaRPr lang="en-US"/>
          </a:p>
        </p:txBody>
      </p:sp>
      <p:sp>
        <p:nvSpPr>
          <p:cNvPr id="3" name="Content Placeholder 2"/>
          <p:cNvSpPr>
            <a:spLocks noGrp="1"/>
          </p:cNvSpPr>
          <p:nvPr>
            <p:ph idx="1"/>
          </p:nvPr>
        </p:nvSpPr>
        <p:spPr>
          <a:xfrm>
            <a:off x="457200" y="1447800"/>
            <a:ext cx="7620000"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8" name="TextBox 7"/>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3/21/2014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8" name="TextBox 7"/>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267200" y="13716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9" name="TextBox 8"/>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
        <p:nvSpPr>
          <p:cNvPr id="10" name="Title 1"/>
          <p:cNvSpPr>
            <a:spLocks noGrp="1"/>
          </p:cNvSpPr>
          <p:nvPr>
            <p:ph type="title"/>
          </p:nvPr>
        </p:nvSpPr>
        <p:spPr>
          <a:xfrm>
            <a:off x="1021772" y="179388"/>
            <a:ext cx="7055427" cy="963612"/>
          </a:xfrm>
        </p:spPr>
        <p:txBody>
          <a:bodyPr/>
          <a:lstStyle>
            <a:lvl1pPr>
              <a:defRPr sz="4400"/>
            </a:lvl1p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535113"/>
            <a:ext cx="38100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2174874"/>
            <a:ext cx="3810000"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67200" y="1535113"/>
            <a:ext cx="38100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67200" y="2174874"/>
            <a:ext cx="3810000"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1" name="TextBox 10"/>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
        <p:nvSpPr>
          <p:cNvPr id="12" name="Title 1"/>
          <p:cNvSpPr>
            <a:spLocks noGrp="1"/>
          </p:cNvSpPr>
          <p:nvPr>
            <p:ph type="title"/>
          </p:nvPr>
        </p:nvSpPr>
        <p:spPr>
          <a:xfrm>
            <a:off x="1021772" y="179388"/>
            <a:ext cx="7055427" cy="963612"/>
          </a:xfrm>
        </p:spPr>
        <p:txBody>
          <a:bodyPr/>
          <a:lstStyle>
            <a:lvl1pPr>
              <a:defRPr sz="4400"/>
            </a:lvl1p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7" name="TextBox 6"/>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
        <p:nvSpPr>
          <p:cNvPr id="8" name="Title 1"/>
          <p:cNvSpPr>
            <a:spLocks noGrp="1"/>
          </p:cNvSpPr>
          <p:nvPr>
            <p:ph type="title"/>
          </p:nvPr>
        </p:nvSpPr>
        <p:spPr>
          <a:xfrm>
            <a:off x="1021772" y="179388"/>
            <a:ext cx="7055427" cy="963612"/>
          </a:xfrm>
        </p:spPr>
        <p:txBody>
          <a:bodyPr/>
          <a:lstStyle>
            <a:lvl1pPr>
              <a:defRPr sz="4400"/>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6" name="TextBox 5"/>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119202"/>
            <a:ext cx="900545" cy="860029"/>
          </a:xfrm>
          <a:prstGeom prst="rect">
            <a:avLst/>
          </a:prstGeom>
        </p:spPr>
      </p:pic>
      <p:sp>
        <p:nvSpPr>
          <p:cNvPr id="10" name="TextBox 9"/>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228" y="5847303"/>
            <a:ext cx="900545" cy="860029"/>
          </a:xfrm>
          <a:prstGeom prst="rect">
            <a:avLst/>
          </a:prstGeom>
        </p:spPr>
      </p:pic>
      <p:sp>
        <p:nvSpPr>
          <p:cNvPr id="12" name="TextBox 11"/>
          <p:cNvSpPr txBox="1"/>
          <p:nvPr userDrawn="1"/>
        </p:nvSpPr>
        <p:spPr>
          <a:xfrm rot="16200000">
            <a:off x="8273596" y="606425"/>
            <a:ext cx="1009650" cy="254000"/>
          </a:xfrm>
          <a:prstGeom prst="rect">
            <a:avLst/>
          </a:prstGeom>
          <a:noFill/>
        </p:spPr>
        <p:txBody>
          <a:bodyPr>
            <a:spAutoFit/>
          </a:bodyPr>
          <a:lstStyle/>
          <a:p>
            <a:pPr algn="l" fontAlgn="auto">
              <a:spcBef>
                <a:spcPts val="0"/>
              </a:spcBef>
              <a:spcAft>
                <a:spcPts val="0"/>
              </a:spcAft>
              <a:defRPr/>
            </a:pPr>
            <a:r>
              <a:rPr lang="pt-PT" sz="1050" dirty="0">
                <a:solidFill>
                  <a:schemeClr val="bg1">
                    <a:lumMod val="65000"/>
                  </a:schemeClr>
                </a:solidFill>
                <a:latin typeface="+mn-lt"/>
                <a:cs typeface="+mn-cs"/>
              </a:rPr>
              <a:t>© Fnap </a:t>
            </a:r>
            <a:r>
              <a:rPr lang="pt-PT" sz="1050" dirty="0" smtClean="0">
                <a:solidFill>
                  <a:schemeClr val="bg1">
                    <a:lumMod val="65000"/>
                  </a:schemeClr>
                </a:solidFill>
                <a:latin typeface="+mn-lt"/>
                <a:cs typeface="+mn-cs"/>
              </a:rPr>
              <a:t>2013</a:t>
            </a:r>
            <a:endParaRPr lang="pt-PT" sz="1050" dirty="0">
              <a:solidFill>
                <a:schemeClr val="bg1">
                  <a:lumMod val="65000"/>
                </a:schemeClr>
              </a:solidFill>
              <a:latin typeface="+mn-lt"/>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E7703EC-81DA-44A6-9139-B67CE6EAA507}" type="datetime1">
              <a:rPr lang="en-US" smtClean="0"/>
              <a:pPr/>
              <a:t>3/21/2014</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09" r:id="rId12"/>
    <p:sldLayoutId id="2147483710" r:id="rId13"/>
    <p:sldLayoutId id="2147483712" r:id="rId14"/>
    <p:sldLayoutId id="2147483713" r:id="rId15"/>
    <p:sldLayoutId id="2147483714" r:id="rId16"/>
    <p:sldLayoutId id="2147483716" r:id="rId17"/>
    <p:sldLayoutId id="2147483718" r:id="rId18"/>
    <p:sldLayoutId id="2147483719" r:id="rId19"/>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685800" y="2133600"/>
            <a:ext cx="7543800" cy="685800"/>
          </a:xfrm>
        </p:spPr>
        <p:txBody>
          <a:bodyPr anchor="ctr" anchorCtr="0"/>
          <a:lstStyle/>
          <a:p>
            <a:pPr algn="r" eaLnBrk="1" fontAlgn="auto" hangingPunct="1">
              <a:spcAft>
                <a:spcPts val="0"/>
              </a:spcAft>
              <a:defRPr/>
            </a:pPr>
            <a:r>
              <a:rPr lang="pt-PT" sz="3800" b="1" dirty="0" smtClean="0"/>
              <a:t>Fundamentos de UML</a:t>
            </a:r>
            <a:endParaRPr lang="pt-PT" sz="3800" b="1" dirty="0"/>
          </a:p>
        </p:txBody>
      </p:sp>
      <p:sp>
        <p:nvSpPr>
          <p:cNvPr id="12" name="Subtitle 2"/>
          <p:cNvSpPr>
            <a:spLocks noGrp="1"/>
          </p:cNvSpPr>
          <p:nvPr>
            <p:ph type="subTitle" idx="1"/>
          </p:nvPr>
        </p:nvSpPr>
        <p:spPr>
          <a:xfrm>
            <a:off x="2133600" y="2743200"/>
            <a:ext cx="6096000" cy="838200"/>
          </a:xfrm>
        </p:spPr>
        <p:txBody>
          <a:bodyPr>
            <a:noAutofit/>
          </a:bodyPr>
          <a:lstStyle/>
          <a:p>
            <a:pPr algn="r" eaLnBrk="1" fontAlgn="auto" hangingPunct="1">
              <a:spcAft>
                <a:spcPts val="0"/>
              </a:spcAft>
              <a:buFont typeface="Wingdings 2"/>
              <a:buNone/>
              <a:defRPr/>
            </a:pPr>
            <a:r>
              <a:rPr lang="pt-PT" sz="2400" b="1" dirty="0" smtClean="0"/>
              <a:t>Exercício (Biblioteca: Sistema de Gestão Publicações)</a:t>
            </a:r>
            <a:endParaRPr lang="pt-PT" sz="2400" b="1" dirty="0"/>
          </a:p>
        </p:txBody>
      </p:sp>
      <p:sp>
        <p:nvSpPr>
          <p:cNvPr id="13" name="TextBox 12"/>
          <p:cNvSpPr txBox="1"/>
          <p:nvPr/>
        </p:nvSpPr>
        <p:spPr>
          <a:xfrm>
            <a:off x="6248400" y="6245423"/>
            <a:ext cx="1981200" cy="307777"/>
          </a:xfrm>
          <a:prstGeom prst="rect">
            <a:avLst/>
          </a:prstGeom>
          <a:noFill/>
        </p:spPr>
        <p:txBody>
          <a:bodyPr wrap="square">
            <a:spAutoFit/>
          </a:bodyPr>
          <a:lstStyle/>
          <a:p>
            <a:pPr algn="r" fontAlgn="auto">
              <a:spcBef>
                <a:spcPts val="0"/>
              </a:spcBef>
              <a:spcAft>
                <a:spcPts val="0"/>
              </a:spcAft>
              <a:defRPr/>
            </a:pPr>
            <a:r>
              <a:rPr lang="pt-PT" sz="1400" dirty="0">
                <a:solidFill>
                  <a:schemeClr val="tx1">
                    <a:lumMod val="85000"/>
                  </a:schemeClr>
                </a:solidFill>
                <a:effectLst>
                  <a:outerShdw blurRad="38100" dist="38100" dir="2700000" algn="tl">
                    <a:srgbClr val="000000">
                      <a:alpha val="43137"/>
                    </a:srgbClr>
                  </a:outerShdw>
                </a:effectLst>
                <a:latin typeface="Arial Rounded MT Bold" pitchFamily="34" charset="0"/>
                <a:cs typeface="+mn-cs"/>
              </a:rPr>
              <a:t>ISEG – </a:t>
            </a:r>
            <a:r>
              <a:rPr lang="pt-PT" sz="1400" dirty="0" smtClean="0">
                <a:solidFill>
                  <a:schemeClr val="tx1">
                    <a:lumMod val="85000"/>
                  </a:schemeClr>
                </a:solidFill>
                <a:effectLst>
                  <a:outerShdw blurRad="38100" dist="38100" dir="2700000" algn="tl">
                    <a:srgbClr val="000000">
                      <a:alpha val="43137"/>
                    </a:srgbClr>
                  </a:outerShdw>
                </a:effectLst>
                <a:latin typeface="Arial Rounded MT Bold" pitchFamily="34" charset="0"/>
                <a:cs typeface="+mn-cs"/>
              </a:rPr>
              <a:t>Out. 2013</a:t>
            </a:r>
            <a:endParaRPr lang="pt-PT" sz="1400" dirty="0">
              <a:solidFill>
                <a:schemeClr val="tx1">
                  <a:lumMod val="85000"/>
                </a:schemeClr>
              </a:solidFill>
              <a:effectLst>
                <a:outerShdw blurRad="38100" dist="38100" dir="2700000" algn="tl">
                  <a:srgbClr val="000000">
                    <a:alpha val="43137"/>
                  </a:srgbClr>
                </a:outerShdw>
              </a:effectLst>
              <a:latin typeface="Arial Rounded MT Bold" pitchFamily="34" charset="0"/>
              <a:cs typeface="+mn-cs"/>
            </a:endParaRPr>
          </a:p>
        </p:txBody>
      </p:sp>
      <p:sp>
        <p:nvSpPr>
          <p:cNvPr id="14" name="Rectangle 13"/>
          <p:cNvSpPr/>
          <p:nvPr/>
        </p:nvSpPr>
        <p:spPr>
          <a:xfrm>
            <a:off x="6248400" y="5765292"/>
            <a:ext cx="1981200" cy="480131"/>
          </a:xfrm>
          <a:prstGeom prst="rect">
            <a:avLst/>
          </a:prstGeom>
        </p:spPr>
        <p:txBody>
          <a:bodyPr wrap="square">
            <a:spAutoFit/>
          </a:bodyPr>
          <a:lstStyle/>
          <a:p>
            <a:pPr algn="r">
              <a:spcBef>
                <a:spcPct val="20000"/>
              </a:spcBef>
              <a:defRPr/>
            </a:pPr>
            <a:r>
              <a:rPr lang="pt-PT" sz="1200" b="1" kern="0" dirty="0">
                <a:latin typeface="+mn-lt"/>
                <a:cs typeface="+mn-cs"/>
              </a:rPr>
              <a:t>Fernando A. </a:t>
            </a:r>
            <a:r>
              <a:rPr lang="pt-PT" sz="1200" b="1" kern="0" dirty="0" smtClean="0">
                <a:latin typeface="+mn-lt"/>
                <a:cs typeface="+mn-cs"/>
              </a:rPr>
              <a:t>Pereira</a:t>
            </a:r>
          </a:p>
          <a:p>
            <a:pPr algn="r">
              <a:spcBef>
                <a:spcPct val="20000"/>
              </a:spcBef>
              <a:defRPr/>
            </a:pPr>
            <a:r>
              <a:rPr lang="pt-PT" sz="1100" kern="0" dirty="0" smtClean="0">
                <a:solidFill>
                  <a:schemeClr val="tx1">
                    <a:lumMod val="85000"/>
                  </a:schemeClr>
                </a:solidFill>
                <a:latin typeface="+mn-lt"/>
                <a:cs typeface="+mn-cs"/>
              </a:rPr>
              <a:t>fnap@hotmail.com</a:t>
            </a:r>
            <a:endParaRPr lang="pt-PT" sz="1100" kern="0" dirty="0">
              <a:solidFill>
                <a:schemeClr val="tx1">
                  <a:lumMod val="85000"/>
                </a:schemeClr>
              </a:solidFill>
              <a:latin typeface="+mn-lt"/>
              <a:cs typeface="+mn-cs"/>
            </a:endParaRPr>
          </a:p>
        </p:txBody>
      </p:sp>
      <p:pic>
        <p:nvPicPr>
          <p:cNvPr id="1030" name="Picture 6" descr="http://upload.wikimedia.org/wikipedia/en/2/2d/UML_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129836"/>
            <a:ext cx="3436784" cy="24431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
        <p:nvSpPr>
          <p:cNvPr id="9" name="Title 8"/>
          <p:cNvSpPr>
            <a:spLocks noGrp="1"/>
          </p:cNvSpPr>
          <p:nvPr>
            <p:ph type="title"/>
          </p:nvPr>
        </p:nvSpPr>
        <p:spPr>
          <a:xfrm>
            <a:off x="1021772" y="179388"/>
            <a:ext cx="7360228" cy="963612"/>
          </a:xfrm>
        </p:spPr>
        <p:txBody>
          <a:bodyPr/>
          <a:lstStyle/>
          <a:p>
            <a:r>
              <a:rPr lang="pt-PT" sz="3200" dirty="0" smtClean="0"/>
              <a:t>Biblioteca – Aquisição e Disponibilização de Publicações</a:t>
            </a:r>
            <a:endParaRPr lang="pt-PT" sz="2600" dirty="0"/>
          </a:p>
        </p:txBody>
      </p:sp>
      <p:sp>
        <p:nvSpPr>
          <p:cNvPr id="2" name="Content Placeholder 1"/>
          <p:cNvSpPr>
            <a:spLocks noGrp="1"/>
          </p:cNvSpPr>
          <p:nvPr>
            <p:ph idx="1"/>
          </p:nvPr>
        </p:nvSpPr>
        <p:spPr>
          <a:xfrm>
            <a:off x="457200" y="1447800"/>
            <a:ext cx="7620000" cy="609600"/>
          </a:xfrm>
        </p:spPr>
        <p:style>
          <a:lnRef idx="2">
            <a:schemeClr val="accent2"/>
          </a:lnRef>
          <a:fillRef idx="1">
            <a:schemeClr val="lt1"/>
          </a:fillRef>
          <a:effectRef idx="0">
            <a:schemeClr val="accent2"/>
          </a:effectRef>
          <a:fontRef idx="minor">
            <a:schemeClr val="dk1"/>
          </a:fontRef>
        </p:style>
        <p:txBody>
          <a:bodyPr>
            <a:noAutofit/>
          </a:bodyPr>
          <a:lstStyle/>
          <a:p>
            <a:pPr marL="114300" indent="0" algn="just">
              <a:buNone/>
            </a:pPr>
            <a:r>
              <a:rPr lang="pt-PT" sz="1400" b="1" dirty="0" smtClean="0"/>
              <a:t>Considere os seguintes requisitos para o processo de disponibilização de obras, que foram definidos pelo responsável da biblioteca.</a:t>
            </a:r>
            <a:endParaRPr lang="pt-PT" sz="1400" b="1" dirty="0"/>
          </a:p>
        </p:txBody>
      </p:sp>
      <p:sp>
        <p:nvSpPr>
          <p:cNvPr id="5" name="Content Placeholder 1"/>
          <p:cNvSpPr txBox="1">
            <a:spLocks/>
          </p:cNvSpPr>
          <p:nvPr/>
        </p:nvSpPr>
        <p:spPr>
          <a:xfrm>
            <a:off x="433137" y="2209800"/>
            <a:ext cx="7620000" cy="44196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600"/>
              </a:spcAft>
              <a:buNone/>
            </a:pPr>
            <a:r>
              <a:rPr lang="pt-PT" sz="1600" dirty="0" smtClean="0"/>
              <a:t>Os leitores, professores ou alunos, interessados na consulta de uma obra não disponível na biblioteca podem apresentar uma sugestão de aquisição ao responsável.</a:t>
            </a:r>
          </a:p>
          <a:p>
            <a:pPr marL="114300" indent="0" algn="just">
              <a:spcBef>
                <a:spcPts val="0"/>
              </a:spcBef>
              <a:spcAft>
                <a:spcPts val="600"/>
              </a:spcAft>
              <a:buNone/>
            </a:pPr>
            <a:r>
              <a:rPr lang="pt-PT" sz="1600" dirty="0" smtClean="0"/>
              <a:t>Regularmente as listas com as publicações sugeridas são enviadas para os fornecedores com um pedido de proposta de fornecimento que deve incluir prazo de entrega e preço.</a:t>
            </a:r>
          </a:p>
          <a:p>
            <a:pPr marL="114300" indent="0" algn="just">
              <a:spcBef>
                <a:spcPts val="0"/>
              </a:spcBef>
              <a:spcAft>
                <a:spcPts val="600"/>
              </a:spcAft>
              <a:buNone/>
            </a:pPr>
            <a:r>
              <a:rPr lang="pt-PT" sz="1600" dirty="0" smtClean="0"/>
              <a:t>As propostas dos fornecedores são analisadas e, em função dos preços e do orçamento disponível, serão selecionadas as obras a adquirir. A biblioteca estabeleceu critérios que dão prioridade à aquisição de obras formativas, 	que façam parte da bibliografia das disciplinas do sistema de ensino. Após ter sido definida a lista de obras a adquirir, são enviadas notas de encomenda para os fornecedores selecionados. As obras entregues pelos fornecedores são verificadas no momento da receção, sendo confrontadas as guias de remessa com as notas de encomenda, de modo a assegurar a consistência com a encomenda efetuada</a:t>
            </a:r>
          </a:p>
          <a:p>
            <a:pPr marL="114300" indent="0" algn="just">
              <a:spcBef>
                <a:spcPts val="0"/>
              </a:spcBef>
              <a:spcAft>
                <a:spcPts val="600"/>
              </a:spcAft>
              <a:buNone/>
            </a:pPr>
            <a:r>
              <a:rPr lang="pt-PT" sz="1600" dirty="0" smtClean="0"/>
              <a:t>Após a catalogação e registo de cada obra no sistema de informação de gestão da biblioteca, é enviada uma notificação aos leitores que propuseram a aquisição. As novas obras são colocadas num expositor especial de divulgação, durante um período de 2 semanas, antes de serem arrumadas na respetiva prateleira. A partir deste momento a obra fica disponível para ser emprestada</a:t>
            </a:r>
            <a:endParaRPr lang="pt-PT" sz="1600" dirty="0"/>
          </a:p>
        </p:txBody>
      </p:sp>
    </p:spTree>
    <p:extLst>
      <p:ext uri="{BB962C8B-B14F-4D97-AF65-F5344CB8AC3E}">
        <p14:creationId xmlns:p14="http://schemas.microsoft.com/office/powerpoint/2010/main" val="406319003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14000"/>
              </a:lnSpc>
              <a:spcAft>
                <a:spcPts val="600"/>
              </a:spcAft>
            </a:pPr>
            <a:r>
              <a:rPr lang="pt-PT" sz="1800" b="1" dirty="0" smtClean="0"/>
              <a:t>Tendo em consideração os </a:t>
            </a:r>
            <a:r>
              <a:rPr lang="pt-PT" sz="1800" b="1" dirty="0"/>
              <a:t>requisitos para o processo de disponibilização de obras, que foram definidos pelo responsável da </a:t>
            </a:r>
            <a:r>
              <a:rPr lang="pt-PT" sz="1800" b="1" dirty="0" smtClean="0"/>
              <a:t>biblioteca</a:t>
            </a:r>
          </a:p>
          <a:p>
            <a:pPr lvl="1">
              <a:lnSpc>
                <a:spcPct val="114000"/>
              </a:lnSpc>
              <a:spcAft>
                <a:spcPts val="600"/>
              </a:spcAft>
            </a:pPr>
            <a:r>
              <a:rPr lang="pt-PT" sz="1600" dirty="0" smtClean="0"/>
              <a:t>Desenhe </a:t>
            </a:r>
            <a:r>
              <a:rPr lang="pt-PT" sz="1600" dirty="0"/>
              <a:t>o respetivo </a:t>
            </a:r>
            <a:r>
              <a:rPr lang="pt-PT" sz="1600" b="1" dirty="0" smtClean="0"/>
              <a:t>Diagrama </a:t>
            </a:r>
            <a:r>
              <a:rPr lang="pt-PT" sz="1600" b="1" dirty="0"/>
              <a:t>de </a:t>
            </a:r>
            <a:r>
              <a:rPr lang="pt-PT" sz="1600" b="1" dirty="0" smtClean="0"/>
              <a:t>Atividades</a:t>
            </a:r>
          </a:p>
          <a:p>
            <a:pPr lvl="1">
              <a:lnSpc>
                <a:spcPct val="114000"/>
              </a:lnSpc>
              <a:spcAft>
                <a:spcPts val="600"/>
              </a:spcAft>
            </a:pPr>
            <a:r>
              <a:rPr lang="pt-PT" sz="1600" dirty="0"/>
              <a:t>Identifique os diversos Estados e Ações por que passa o objeto Publicação no decurso do processo de </a:t>
            </a:r>
            <a:r>
              <a:rPr lang="pt-PT" sz="1600" dirty="0" smtClean="0"/>
              <a:t>aquisição </a:t>
            </a:r>
            <a:r>
              <a:rPr lang="pt-PT" sz="1600" dirty="0"/>
              <a:t>de </a:t>
            </a:r>
            <a:r>
              <a:rPr lang="pt-PT" sz="1600" dirty="0" smtClean="0"/>
              <a:t>novas publicações </a:t>
            </a:r>
            <a:r>
              <a:rPr lang="pt-PT" sz="1600" dirty="0"/>
              <a:t>e subsequente disponibilização aos </a:t>
            </a:r>
            <a:r>
              <a:rPr lang="pt-PT" sz="1600" dirty="0" smtClean="0"/>
              <a:t>leitores, e crie o respetivo </a:t>
            </a:r>
            <a:r>
              <a:rPr lang="pt-PT" sz="1600" b="1" dirty="0" smtClean="0"/>
              <a:t>Diagrama de Estados</a:t>
            </a:r>
          </a:p>
          <a:p>
            <a:pPr algn="just">
              <a:lnSpc>
                <a:spcPct val="114000"/>
              </a:lnSpc>
              <a:spcAft>
                <a:spcPts val="600"/>
              </a:spcAft>
            </a:pPr>
            <a:r>
              <a:rPr lang="pt-PT" sz="1800" b="1" dirty="0"/>
              <a:t>Além do processo de disponibilização de obras descrito anteriormente, </a:t>
            </a:r>
            <a:r>
              <a:rPr lang="pt-PT" sz="1800" b="1" dirty="0" smtClean="0"/>
              <a:t>considere que periodicamente </a:t>
            </a:r>
            <a:r>
              <a:rPr lang="pt-PT" sz="1800" b="1" dirty="0"/>
              <a:t>as obras são analisadas e, em função do seu estado de conservação, podem ficar indisponíveis. As obras consideradas valiosas podem ser retiradas do circuito de empréstimo e colocadas em exposição</a:t>
            </a:r>
            <a:r>
              <a:rPr lang="pt-PT" sz="1800" b="1" dirty="0" smtClean="0"/>
              <a:t>”</a:t>
            </a:r>
          </a:p>
          <a:p>
            <a:pPr lvl="1" algn="just">
              <a:lnSpc>
                <a:spcPct val="114000"/>
              </a:lnSpc>
              <a:spcAft>
                <a:spcPts val="600"/>
              </a:spcAft>
            </a:pPr>
            <a:r>
              <a:rPr lang="pt-PT" sz="1600" dirty="0"/>
              <a:t>Atualize o </a:t>
            </a:r>
            <a:r>
              <a:rPr lang="pt-PT" sz="1600" b="1" dirty="0"/>
              <a:t>Diagrama de Estados</a:t>
            </a:r>
            <a:r>
              <a:rPr lang="pt-PT" sz="1600" dirty="0"/>
              <a:t> à luz desta nova informação</a:t>
            </a:r>
          </a:p>
          <a:p>
            <a:pPr lvl="1"/>
            <a:endParaRPr lang="pt-PT" b="1" dirty="0"/>
          </a:p>
          <a:p>
            <a:pPr lvl="1"/>
            <a:endParaRPr lang="pt-PT" dirty="0" smtClean="0"/>
          </a:p>
          <a:p>
            <a:pPr lvl="1"/>
            <a:endParaRPr lang="pt-PT" dirty="0" smtClean="0"/>
          </a:p>
          <a:p>
            <a:pPr lvl="1"/>
            <a:endParaRPr lang="pt-PT"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Title 8"/>
          <p:cNvSpPr>
            <a:spLocks noGrp="1"/>
          </p:cNvSpPr>
          <p:nvPr>
            <p:ph type="title"/>
          </p:nvPr>
        </p:nvSpPr>
        <p:spPr>
          <a:xfrm>
            <a:off x="1021772" y="179388"/>
            <a:ext cx="7360228" cy="963612"/>
          </a:xfrm>
        </p:spPr>
        <p:txBody>
          <a:bodyPr/>
          <a:lstStyle/>
          <a:p>
            <a:r>
              <a:rPr lang="pt-PT" sz="3200" dirty="0" smtClean="0"/>
              <a:t>Biblioteca – Aquisição e Disponibilização de Publicações</a:t>
            </a:r>
            <a:endParaRPr lang="pt-PT" sz="2600" dirty="0"/>
          </a:p>
        </p:txBody>
      </p:sp>
    </p:spTree>
    <p:extLst>
      <p:ext uri="{BB962C8B-B14F-4D97-AF65-F5344CB8AC3E}">
        <p14:creationId xmlns:p14="http://schemas.microsoft.com/office/powerpoint/2010/main" val="1066165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B6F15528-21DE-4FAA-801E-634DDDAF4B2B}" type="slidenum">
              <a:rPr lang="en-US" smtClean="0"/>
              <a:pPr/>
              <a:t>4</a:t>
            </a:fld>
            <a:endParaRPr lang="en-US"/>
          </a:p>
        </p:txBody>
      </p:sp>
      <p:sp>
        <p:nvSpPr>
          <p:cNvPr id="5" name="Content Placeholder 4"/>
          <p:cNvSpPr>
            <a:spLocks noGrp="1"/>
          </p:cNvSpPr>
          <p:nvPr>
            <p:ph idx="1"/>
          </p:nvPr>
        </p:nvSpPr>
        <p:spPr>
          <a:xfrm>
            <a:off x="381000" y="1371600"/>
            <a:ext cx="7772400" cy="5029200"/>
          </a:xfrm>
        </p:spPr>
        <p:txBody>
          <a:bodyPr>
            <a:noAutofit/>
          </a:bodyPr>
          <a:lstStyle/>
          <a:p>
            <a:pPr marL="114300" indent="0">
              <a:lnSpc>
                <a:spcPct val="114000"/>
              </a:lnSpc>
              <a:spcAft>
                <a:spcPts val="600"/>
              </a:spcAft>
              <a:buNone/>
            </a:pPr>
            <a:r>
              <a:rPr lang="pt-PT" sz="2000" b="1" cap="all" dirty="0" smtClean="0"/>
              <a:t>Mauro Nunes e Henrique O’Neill</a:t>
            </a:r>
            <a:r>
              <a:rPr lang="pt-PT" sz="2000" dirty="0" smtClean="0"/>
              <a:t>, Fundamentos de UML 7ª Edição, FCA (2004), ISBN: 978-972-722-4814</a:t>
            </a:r>
          </a:p>
        </p:txBody>
      </p:sp>
      <p:sp>
        <p:nvSpPr>
          <p:cNvPr id="9" name="Title 8"/>
          <p:cNvSpPr>
            <a:spLocks noGrp="1"/>
          </p:cNvSpPr>
          <p:nvPr>
            <p:ph type="title"/>
          </p:nvPr>
        </p:nvSpPr>
        <p:spPr>
          <a:xfrm>
            <a:off x="1021772" y="179388"/>
            <a:ext cx="7360228" cy="963612"/>
          </a:xfrm>
        </p:spPr>
        <p:txBody>
          <a:bodyPr/>
          <a:lstStyle/>
          <a:p>
            <a:r>
              <a:rPr lang="pt-PT" sz="3600" dirty="0" smtClean="0"/>
              <a:t>Bibliografia</a:t>
            </a:r>
            <a:endParaRPr lang="pt-PT" sz="3600" dirty="0"/>
          </a:p>
        </p:txBody>
      </p:sp>
    </p:spTree>
    <p:extLst>
      <p:ext uri="{BB962C8B-B14F-4D97-AF65-F5344CB8AC3E}">
        <p14:creationId xmlns:p14="http://schemas.microsoft.com/office/powerpoint/2010/main" val="284007478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Documents and Settings\po150035\Local Settings\Temporary Internet Files\Content.IE5\KXUF09I3\MPj03900830000[1].jpg"/>
          <p:cNvPicPr>
            <a:picLocks noChangeAspect="1" noChangeArrowheads="1"/>
          </p:cNvPicPr>
          <p:nvPr/>
        </p:nvPicPr>
        <p:blipFill>
          <a:blip r:embed="rId3" cstate="print"/>
          <a:srcRect/>
          <a:stretch>
            <a:fillRect/>
          </a:stretch>
        </p:blipFill>
        <p:spPr bwMode="auto">
          <a:xfrm>
            <a:off x="6019800" y="3276600"/>
            <a:ext cx="2348179"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Title 1"/>
          <p:cNvSpPr txBox="1">
            <a:spLocks/>
          </p:cNvSpPr>
          <p:nvPr/>
        </p:nvSpPr>
        <p:spPr>
          <a:xfrm>
            <a:off x="685800" y="3581400"/>
            <a:ext cx="4114800" cy="990600"/>
          </a:xfrm>
          <a:prstGeom prst="rect">
            <a:avLst/>
          </a:prstGeom>
          <a:ln>
            <a:noFill/>
          </a:ln>
          <a:effectLst/>
          <a:scene3d>
            <a:camera prst="orthographicFront">
              <a:rot lat="0" lon="0" rev="0"/>
            </a:camera>
            <a:lightRig rig="contrasting" dir="t">
              <a:rot lat="0" lon="0" rev="1500000"/>
            </a:lightRig>
          </a:scene3d>
          <a:sp3d prstMaterial="metal">
            <a:bevelT w="88900" h="88900"/>
          </a:sp3d>
        </p:spPr>
        <p:txBody>
          <a:bodyPr rIns="91440" anchor="b">
            <a:noAutofit/>
            <a:scene3d>
              <a:camera prst="orthographicFront"/>
              <a:lightRig rig="soft" dir="t">
                <a:rot lat="0" lon="0" rev="2400000"/>
              </a:lightRig>
            </a:scene3d>
            <a:sp3d>
              <a:bevelT w="19050" h="12700"/>
            </a:sp3d>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lang="pt-PT" sz="54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rPr>
              <a:t>Questões?</a:t>
            </a:r>
            <a:endParaRPr kumimoji="0" lang="pt-PT" sz="36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Gestão de Projectos&amp;quot;&quot;/&gt;&lt;property id=&quot;20307&quot; value=&quot;256&quot;/&gt;&lt;/object&gt;&lt;object type=&quot;3&quot; unique_id=&quot;10005&quot;&gt;&lt;property id=&quot;20148&quot; value=&quot;5&quot;/&gt;&lt;property id=&quot;20300&quot; value=&quot;Slide 2 - &amp;quot;Sumário&amp;quot;&quot;/&gt;&lt;property id=&quot;20307&quot; value=&quot;257&quot;/&gt;&lt;/object&gt;&lt;object type=&quot;3&quot; unique_id=&quot;10006&quot;&gt;&lt;property id=&quot;20148&quot; value=&quot;5&quot;/&gt;&lt;property id=&quot;20300&quot; value=&quot;Slide 3&quot;/&gt;&lt;property id=&quot;20307&quot; value=&quot;305&quot;/&gt;&lt;/object&gt;&lt;object type=&quot;3&quot; unique_id=&quot;10007&quot;&gt;&lt;property id=&quot;20148&quot; value=&quot;5&quot;/&gt;&lt;property id=&quot;20300&quot; value=&quot;Slide 4 - &amp;quot;O que é um Projecto.&amp;quot;&quot;/&gt;&lt;property id=&quot;20307&quot; value=&quot;259&quot;/&gt;&lt;/object&gt;&lt;object type=&quot;3&quot; unique_id=&quot;10008&quot;&gt;&lt;property id=&quot;20148&quot; value=&quot;5&quot;/&gt;&lt;property id=&quot;20300&quot; value=&quot;Slide 5&quot;/&gt;&lt;property id=&quot;20307&quot; value=&quot;311&quot;/&gt;&lt;/object&gt;&lt;object type=&quot;3&quot; unique_id=&quot;10009&quot;&gt;&lt;property id=&quot;20148&quot; value=&quot;5&quot;/&gt;&lt;property id=&quot;20300&quot; value=&quot;Slide 6 - &amp;quot;Relação entre o Ciclo de Vida do Produto e o Ciclo de Vida do Projecto.&amp;quot;&quot;/&gt;&lt;property id=&quot;20307&quot; value=&quot;300&quot;/&gt;&lt;/object&gt;&lt;object type=&quot;3&quot; unique_id=&quot;10010&quot;&gt;&lt;property id=&quot;20148&quot; value=&quot;5&quot;/&gt;&lt;property id=&quot;20300&quot; value=&quot;Slide 7 - &amp;quot;O Ciclo de Vida do Projecto.&amp;quot;&quot;/&gt;&lt;property id=&quot;20307&quot; value=&quot;261&quot;/&gt;&lt;/object&gt;&lt;object type=&quot;3&quot; unique_id=&quot;10011&quot;&gt;&lt;property id=&quot;20148&quot; value=&quot;5&quot;/&gt;&lt;property id=&quot;20300&quot; value=&quot;Slide 8 - &amp;quot;O Ciclo de Vida do Projecto.&amp;quot;&quot;/&gt;&lt;property id=&quot;20307&quot; value=&quot;262&quot;/&gt;&lt;/object&gt;&lt;object type=&quot;3&quot; unique_id=&quot;10012&quot;&gt;&lt;property id=&quot;20148&quot; value=&quot;5&quot;/&gt;&lt;property id=&quot;20300&quot; value=&quot;Slide 9 - &amp;quot;O Ciclo de Vida do Projecto.&amp;quot;&quot;/&gt;&lt;property id=&quot;20307&quot; value=&quot;263&quot;/&gt;&lt;/object&gt;&lt;object type=&quot;3&quot; unique_id=&quot;10013&quot;&gt;&lt;property id=&quot;20148&quot; value=&quot;5&quot;/&gt;&lt;property id=&quot;20300&quot; value=&quot;Slide 10 - &amp;quot;As Fases do Projecto.&amp;quot;&quot;/&gt;&lt;property id=&quot;20307&quot; value=&quot;260&quot;/&gt;&lt;/object&gt;&lt;object type=&quot;3&quot; unique_id=&quot;10014&quot;&gt;&lt;property id=&quot;20148&quot; value=&quot;5&quot;/&gt;&lt;property id=&quot;20300&quot; value=&quot;Slide 11 - &amp;quot;A Iniciação do Projecto.&amp;quot;&quot;/&gt;&lt;property id=&quot;20307&quot; value=&quot;264&quot;/&gt;&lt;/object&gt;&lt;object type=&quot;3&quot; unique_id=&quot;10015&quot;&gt;&lt;property id=&quot;20148&quot; value=&quot;5&quot;/&gt;&lt;property id=&quot;20300&quot; value=&quot;Slide 12 - &amp;quot;O Planeamento do Projecto.&amp;quot;&quot;/&gt;&lt;property id=&quot;20307&quot; value=&quot;265&quot;/&gt;&lt;/object&gt;&lt;object type=&quot;3&quot; unique_id=&quot;10016&quot;&gt;&lt;property id=&quot;20148&quot; value=&quot;5&quot;/&gt;&lt;property id=&quot;20300&quot; value=&quot;Slide 13 - &amp;quot;A Execução/Controlo do Projecto.&amp;quot;&quot;/&gt;&lt;property id=&quot;20307&quot; value=&quot;266&quot;/&gt;&lt;/object&gt;&lt;object type=&quot;3&quot; unique_id=&quot;10017&quot;&gt;&lt;property id=&quot;20148&quot; value=&quot;5&quot;/&gt;&lt;property id=&quot;20300&quot; value=&quot;Slide 14 - &amp;quot;O Fecho do Projecto.&amp;quot;&quot;/&gt;&lt;property id=&quot;20307&quot; value=&quot;267&quot;/&gt;&lt;/object&gt;&lt;object type=&quot;3&quot; unique_id=&quot;10018&quot;&gt;&lt;property id=&quot;20148&quot; value=&quot;5&quot;/&gt;&lt;property id=&quot;20300&quot; value=&quot;Slide 15 - &amp;quot;7 Mitos da Gestão de Projectos.&amp;quot;&quot;/&gt;&lt;property id=&quot;20307&quot; value=&quot;316&quot;/&gt;&lt;/object&gt;&lt;object type=&quot;3&quot; unique_id=&quot;10019&quot;&gt;&lt;property id=&quot;20148&quot; value=&quot;5&quot;/&gt;&lt;property id=&quot;20300&quot; value=&quot;Slide 16 - &amp;quot;7 Mitos da Gestão de Projectos.&amp;quot;&quot;/&gt;&lt;property id=&quot;20307&quot; value=&quot;317&quot;/&gt;&lt;/object&gt;&lt;object type=&quot;3&quot; unique_id=&quot;10020&quot;&gt;&lt;property id=&quot;20148&quot; value=&quot;5&quot;/&gt;&lt;property id=&quot;20300&quot; value=&quot;Slide 17&quot;/&gt;&lt;property id=&quot;20307&quot; value=&quot;315&quot;/&gt;&lt;/object&gt;&lt;object type=&quot;3&quot; unique_id=&quot;10021&quot;&gt;&lt;property id=&quot;20148&quot; value=&quot;5&quot;/&gt;&lt;property id=&quot;20300&quot; value=&quot;Slide 18 - &amp;quot;Motivações para o Projecto.&amp;quot;&quot;/&gt;&lt;property id=&quot;20307&quot; value=&quot;268&quot;/&gt;&lt;/object&gt;&lt;object type=&quot;3&quot; unique_id=&quot;10022&quot;&gt;&lt;property id=&quot;20148&quot; value=&quot;5&quot;/&gt;&lt;property id=&quot;20300&quot; value=&quot;Slide 19 - &amp;quot;O Processo de Início do Projecto.&amp;quot;&quot;/&gt;&lt;property id=&quot;20307&quot; value=&quot;270&quot;/&gt;&lt;/object&gt;&lt;object type=&quot;3&quot; unique_id=&quot;10023&quot;&gt;&lt;property id=&quot;20148&quot; value=&quot;5&quot;/&gt;&lt;property id=&quot;20300&quot; value=&quot;Slide 20 - &amp;quot;O Documento de Descrição do Projecto (Charter).&amp;quot;&quot;/&gt;&lt;property id=&quot;20307&quot; value=&quot;282&quot;/&gt;&lt;/object&gt;&lt;object type=&quot;3&quot; unique_id=&quot;10024&quot;&gt;&lt;property id=&quot;20148&quot; value=&quot;5&quot;/&gt;&lt;property id=&quot;20300&quot; value=&quot;Slide 21 - &amp;quot;O Documento de Definição do Projecto.&amp;quot;&quot;/&gt;&lt;property id=&quot;20307&quot; value=&quot;276&quot;/&gt;&lt;/object&gt;&lt;object type=&quot;3&quot; unique_id=&quot;10025&quot;&gt;&lt;property id=&quot;20148&quot; value=&quot;5&quot;/&gt;&lt;property id=&quot;20300&quot; value=&quot;Slide 22 - &amp;quot;O Documento de Definição do Projecto.&amp;quot;&quot;/&gt;&lt;property id=&quot;20307&quot; value=&quot;272&quot;/&gt;&lt;/object&gt;&lt;object type=&quot;3&quot; unique_id=&quot;10026&quot;&gt;&lt;property id=&quot;20148&quot; value=&quot;5&quot;/&gt;&lt;property id=&quot;20300&quot; value=&quot;Slide 23 - &amp;quot;O Documento de Definição do Projecto.&amp;quot;&quot;/&gt;&lt;property id=&quot;20307&quot; value=&quot;279&quot;/&gt;&lt;/object&gt;&lt;object type=&quot;3&quot; unique_id=&quot;10027&quot;&gt;&lt;property id=&quot;20148&quot; value=&quot;5&quot;/&gt;&lt;property id=&quot;20300&quot; value=&quot;Slide 24 - &amp;quot;O Documento de Definição do Projecto.&amp;quot;&quot;/&gt;&lt;property id=&quot;20307&quot; value=&quot;280&quot;/&gt;&lt;/object&gt;&lt;object type=&quot;3&quot; unique_id=&quot;10028&quot;&gt;&lt;property id=&quot;20148&quot; value=&quot;5&quot;/&gt;&lt;property id=&quot;20300&quot; value=&quot;Slide 25 - &amp;quot;O Documento de Definição do Projecto.&amp;quot;&quot;/&gt;&lt;property id=&quot;20307&quot; value=&quot;281&quot;/&gt;&lt;/object&gt;&lt;object type=&quot;3&quot; unique_id=&quot;10029&quot;&gt;&lt;property id=&quot;20148&quot; value=&quot;5&quot;/&gt;&lt;property id=&quot;20300&quot; value=&quot;Slide 26 - &amp;quot;Documento de Descrição do Projecto (Charter).&amp;quot;&quot;/&gt;&lt;property id=&quot;20307&quot; value=&quot;283&quot;/&gt;&lt;/object&gt;&lt;object type=&quot;3&quot; unique_id=&quot;10030&quot;&gt;&lt;property id=&quot;20148&quot; value=&quot;5&quot;/&gt;&lt;property id=&quot;20300&quot; value=&quot;Slide 27 - &amp;quot;Definição e Tipos de Stakeholders.&amp;quot;&quot;/&gt;&lt;property id=&quot;20307&quot; value=&quot;284&quot;/&gt;&lt;/object&gt;&lt;object type=&quot;3&quot; unique_id=&quot;10031&quot;&gt;&lt;property id=&quot;20148&quot; value=&quot;5&quot;/&gt;&lt;property id=&quot;20300&quot; value=&quot;Slide 28 - &amp;quot;A Identificação de Stakeholders.&amp;quot;&quot;/&gt;&lt;property id=&quot;20307&quot; value=&quot;287&quot;/&gt;&lt;/object&gt;&lt;object type=&quot;3&quot; unique_id=&quot;10032&quot;&gt;&lt;property id=&quot;20148&quot; value=&quot;5&quot;/&gt;&lt;property id=&quot;20300&quot; value=&quot;Slide 29 - &amp;quot;A Identificação de Stakeholders.&amp;quot;&quot;/&gt;&lt;property id=&quot;20307&quot; value=&quot;286&quot;/&gt;&lt;/object&gt;&lt;object type=&quot;3&quot; unique_id=&quot;10033&quot;&gt;&lt;property id=&quot;20148&quot; value=&quot;5&quot;/&gt;&lt;property id=&quot;20300&quot; value=&quot;Slide 30 - &amp;quot;Matriz de Identificação de Stakeholders.&amp;quot;&quot;/&gt;&lt;property id=&quot;20307&quot; value=&quot;322&quot;/&gt;&lt;/object&gt;&lt;object type=&quot;3&quot; unique_id=&quot;10034&quot;&gt;&lt;property id=&quot;20148&quot; value=&quot;5&quot;/&gt;&lt;property id=&quot;20300&quot; value=&quot;Slide 31 - &amp;quot;Matrizes de Stakeholders – Influência e Importância.&amp;quot;&quot;/&gt;&lt;property id=&quot;20307&quot; value=&quot;323&quot;/&gt;&lt;/object&gt;&lt;object type=&quot;3&quot; unique_id=&quot;10035&quot;&gt;&lt;property id=&quot;20148&quot; value=&quot;5&quot;/&gt;&lt;property id=&quot;20300&quot; value=&quot;Slide 32 - &amp;quot;Matrizes de Stakeholders – Estratégias de Participação.&amp;quot;&quot;/&gt;&lt;property id=&quot;20307&quot; value=&quot;324&quot;/&gt;&lt;/object&gt;&lt;object type=&quot;3&quot; unique_id=&quot;10036&quot;&gt;&lt;property id=&quot;20148&quot; value=&quot;5&quot;/&gt;&lt;property id=&quot;20300&quot; value=&quot;Slide 33&quot;/&gt;&lt;property id=&quot;20307&quot; value=&quot;319&quot;/&gt;&lt;/object&gt;&lt;object type=&quot;3&quot; unique_id=&quot;10037&quot;&gt;&lt;property id=&quot;20148&quot; value=&quot;5&quot;/&gt;&lt;property id=&quot;20300&quot; value=&quot;Slide 34&quot;/&gt;&lt;property id=&quot;20307&quot; value=&quot;308&quot;/&gt;&lt;/object&gt;&lt;object type=&quot;3&quot; unique_id=&quot;10038&quot;&gt;&lt;property id=&quot;20148&quot; value=&quot;5&quot;/&gt;&lt;property id=&quot;20300&quot; value=&quot;Slide 35 - &amp;quot;Questionário.&amp;quot;&quot;/&gt;&lt;property id=&quot;20307&quot; value=&quot;277&quot;/&gt;&lt;/object&gt;&lt;object type=&quot;3&quot; unique_id=&quot;10039&quot;&gt;&lt;property id=&quot;20148&quot; value=&quot;5&quot;/&gt;&lt;property id=&quot;20300&quot; value=&quot;Slide 36 - &amp;quot;Questionário.&amp;quot;&quot;/&gt;&lt;property id=&quot;20307&quot; value=&quot;285&quot;/&gt;&lt;/object&gt;&lt;object type=&quot;3&quot; unique_id=&quot;10040&quot;&gt;&lt;property id=&quot;20148&quot; value=&quot;5&quot;/&gt;&lt;property id=&quot;20300&quot; value=&quot;Slide 37 - &amp;quot;Questionário.&amp;quot;&quot;/&gt;&lt;property id=&quot;20307&quot; value=&quot;293&quot;/&gt;&lt;/object&gt;&lt;object type=&quot;3&quot; unique_id=&quot;10041&quot;&gt;&lt;property id=&quot;20148&quot; value=&quot;5&quot;/&gt;&lt;property id=&quot;20300&quot; value=&quot;Slide 38 - &amp;quot;Questionário.&amp;quot;&quot;/&gt;&lt;property id=&quot;20307&quot; value=&quot;294&quot;/&gt;&lt;/object&gt;&lt;object type=&quot;3&quot; unique_id=&quot;10042&quot;&gt;&lt;property id=&quot;20148&quot; value=&quot;5&quot;/&gt;&lt;property id=&quot;20300&quot; value=&quot;Slide 39 - &amp;quot;Bibliografia.&amp;quot;&quot;/&gt;&lt;property id=&quot;20307&quot; value=&quot;314&quot;/&gt;&lt;/object&gt;&lt;object type=&quot;3&quot; unique_id=&quot;10043&quot;&gt;&lt;property id=&quot;20148&quot; value=&quot;5&quot;/&gt;&lt;property id=&quot;20300&quot; value=&quot;Slide 40&quot;/&gt;&lt;property id=&quot;20307&quot; value=&quot;30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318</Words>
  <Application>Microsoft Office PowerPoint</Application>
  <PresentationFormat>On-screen Show (4:3)</PresentationFormat>
  <Paragraphs>42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Rounded MT Bold</vt:lpstr>
      <vt:lpstr>Calibri</vt:lpstr>
      <vt:lpstr>Wingdings 2</vt:lpstr>
      <vt:lpstr>Adjacency</vt:lpstr>
      <vt:lpstr>Fundamentos de UML</vt:lpstr>
      <vt:lpstr>Biblioteca – Aquisição e Disponibilização de Publicações</vt:lpstr>
      <vt:lpstr>Biblioteca – Aquisição e Disponibilização de Publicações</vt:lpstr>
      <vt:lpstr>Bibliografia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2012-05-21T21:07:40Z</dcterms:created>
  <dcterms:modified xsi:type="dcterms:W3CDTF">2014-03-21T12:42:36Z</dcterms:modified>
</cp:coreProperties>
</file>